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26" r:id="rId21"/>
    <p:sldId id="276" r:id="rId22"/>
    <p:sldId id="277" r:id="rId23"/>
    <p:sldId id="278" r:id="rId24"/>
    <p:sldId id="327" r:id="rId25"/>
    <p:sldId id="279" r:id="rId26"/>
    <p:sldId id="280" r:id="rId27"/>
    <p:sldId id="281" r:id="rId28"/>
    <p:sldId id="282"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4" r:id="rId44"/>
    <p:sldId id="298" r:id="rId45"/>
    <p:sldId id="299" r:id="rId46"/>
    <p:sldId id="300" r:id="rId47"/>
    <p:sldId id="301" r:id="rId48"/>
    <p:sldId id="302" r:id="rId49"/>
    <p:sldId id="303" r:id="rId50"/>
    <p:sldId id="305" r:id="rId51"/>
    <p:sldId id="307" r:id="rId52"/>
    <p:sldId id="308" r:id="rId53"/>
    <p:sldId id="309" r:id="rId54"/>
    <p:sldId id="310" r:id="rId55"/>
    <p:sldId id="32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9DDFEA-B8E0-3948-8282-605221412E8B}" type="datetimeFigureOut">
              <a:rPr lang="en-US" smtClean="0"/>
              <a:t>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9B979-EC14-164E-B6CB-F88127C725A7}" type="slidenum">
              <a:rPr lang="en-US" smtClean="0"/>
              <a:t>‹#›</a:t>
            </a:fld>
            <a:endParaRPr lang="en-US"/>
          </a:p>
        </p:txBody>
      </p:sp>
    </p:spTree>
    <p:extLst>
      <p:ext uri="{BB962C8B-B14F-4D97-AF65-F5344CB8AC3E}">
        <p14:creationId xmlns:p14="http://schemas.microsoft.com/office/powerpoint/2010/main" val="34751444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Help:IPA/English" TargetMode="External"/><Relationship Id="rId4" Type="http://schemas.openxmlformats.org/officeDocument/2006/relationships/hyperlink" Target="https://en.wikipedia.org/wiki/Sphygmograph#cite_note-1" TargetMode="External"/><Relationship Id="rId5" Type="http://schemas.openxmlformats.org/officeDocument/2006/relationships/hyperlink" Target="https://en.wikipedia.org/wiki/Sphygmograph#cite_note-2" TargetMode="External"/><Relationship Id="rId6" Type="http://schemas.openxmlformats.org/officeDocument/2006/relationships/hyperlink" Target="https://en.wikipedia.org/wiki/Help:Pronunciation_respelling_key" TargetMode="External"/><Relationship Id="rId7" Type="http://schemas.openxmlformats.org/officeDocument/2006/relationships/hyperlink" Target="https://en.wikipedia.org/wiki/Blood_pressure" TargetMode="External"/><Relationship Id="rId8" Type="http://schemas.openxmlformats.org/officeDocument/2006/relationships/hyperlink" Target="https://en.wikipedia.org/wiki/Physiologist" TargetMode="External"/><Relationship Id="rId9" Type="http://schemas.openxmlformats.org/officeDocument/2006/relationships/hyperlink" Target="https://en.wikipedia.org/wiki/Karl_von_Vierordt" TargetMode="External"/><Relationship Id="rId10" Type="http://schemas.openxmlformats.org/officeDocument/2006/relationships/hyperlink" Target="https://en.wikipedia.org/wiki/Radial_artery" TargetMode="External"/><Relationship Id="rId11" Type="http://schemas.openxmlformats.org/officeDocument/2006/relationships/hyperlink" Target="https://en.wikipedia.org/wiki/%C3%89tienne-Jules_Marey"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fotuva.org/feynman/challenger-appendix.html" TargetMode="External"/><Relationship Id="rId4" Type="http://schemas.openxmlformats.org/officeDocument/2006/relationships/hyperlink" Target="http://www.onlineethics.org/Topics/ProfPractice/PPEssays/thiokolshuttle/shuttle_telecon.aspx"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edwardtufte.com/tuft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www.onlineethics.org/CMS/profpractice/exempindex/RB-intro/RepMisrep.aspx"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www1.udel.edu/johnmack/frec682/cholera/snow_map.p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Jacques_Bertin#cite_note-death-1" TargetMode="External"/><Relationship Id="rId4" Type="http://schemas.openxmlformats.org/officeDocument/2006/relationships/hyperlink" Target="https://en.wikipedia.org/wiki/Cartographer" TargetMode="External"/><Relationship Id="rId5" Type="http://schemas.openxmlformats.org/officeDocument/2006/relationships/hyperlink" Target="https://en.wikipedia.org/wiki/Information_Visualization" TargetMode="External"/><Relationship Id="rId6" Type="http://schemas.openxmlformats.org/officeDocument/2006/relationships/hyperlink" Target="https://en.wikipedia.org/wiki/Jacques_Bertin#cite_note-JCDInt-2"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a:t>
            </a:fld>
            <a:endParaRPr lang="en-US"/>
          </a:p>
        </p:txBody>
      </p:sp>
    </p:spTree>
    <p:extLst>
      <p:ext uri="{BB962C8B-B14F-4D97-AF65-F5344CB8AC3E}">
        <p14:creationId xmlns:p14="http://schemas.microsoft.com/office/powerpoint/2010/main" val="171602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10</a:t>
            </a:fld>
            <a:endParaRPr lang="en-US"/>
          </a:p>
        </p:txBody>
      </p:sp>
    </p:spTree>
    <p:extLst>
      <p:ext uri="{BB962C8B-B14F-4D97-AF65-F5344CB8AC3E}">
        <p14:creationId xmlns:p14="http://schemas.microsoft.com/office/powerpoint/2010/main" val="69053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11</a:t>
            </a:fld>
            <a:endParaRPr lang="en-US"/>
          </a:p>
        </p:txBody>
      </p:sp>
    </p:spTree>
    <p:extLst>
      <p:ext uri="{BB962C8B-B14F-4D97-AF65-F5344CB8AC3E}">
        <p14:creationId xmlns:p14="http://schemas.microsoft.com/office/powerpoint/2010/main" val="86062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12</a:t>
            </a:fld>
            <a:endParaRPr lang="en-US"/>
          </a:p>
        </p:txBody>
      </p:sp>
    </p:spTree>
    <p:extLst>
      <p:ext uri="{BB962C8B-B14F-4D97-AF65-F5344CB8AC3E}">
        <p14:creationId xmlns:p14="http://schemas.microsoft.com/office/powerpoint/2010/main" val="1162885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13</a:t>
            </a:fld>
            <a:endParaRPr lang="en-US"/>
          </a:p>
        </p:txBody>
      </p:sp>
    </p:spTree>
    <p:extLst>
      <p:ext uri="{BB962C8B-B14F-4D97-AF65-F5344CB8AC3E}">
        <p14:creationId xmlns:p14="http://schemas.microsoft.com/office/powerpoint/2010/main" val="3667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14</a:t>
            </a:fld>
            <a:endParaRPr lang="en-US"/>
          </a:p>
        </p:txBody>
      </p:sp>
    </p:spTree>
    <p:extLst>
      <p:ext uri="{BB962C8B-B14F-4D97-AF65-F5344CB8AC3E}">
        <p14:creationId xmlns:p14="http://schemas.microsoft.com/office/powerpoint/2010/main" val="417850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15</a:t>
            </a:fld>
            <a:endParaRPr lang="en-US"/>
          </a:p>
        </p:txBody>
      </p:sp>
    </p:spTree>
    <p:extLst>
      <p:ext uri="{BB962C8B-B14F-4D97-AF65-F5344CB8AC3E}">
        <p14:creationId xmlns:p14="http://schemas.microsoft.com/office/powerpoint/2010/main" val="54858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16</a:t>
            </a:fld>
            <a:endParaRPr lang="en-US"/>
          </a:p>
        </p:txBody>
      </p:sp>
    </p:spTree>
    <p:extLst>
      <p:ext uri="{BB962C8B-B14F-4D97-AF65-F5344CB8AC3E}">
        <p14:creationId xmlns:p14="http://schemas.microsoft.com/office/powerpoint/2010/main" val="907756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Animal Locomotion: An Electro-Photographic Investigation of Consecutive Phases of Animal Movement 1872-1885.</a:t>
            </a:r>
            <a:r>
              <a:rPr lang="en-US" sz="1200" kern="1200" dirty="0" smtClean="0">
                <a:solidFill>
                  <a:schemeClr val="tx1"/>
                </a:solidFill>
                <a:effectLst/>
                <a:latin typeface="+mn-lt"/>
                <a:ea typeface="+mn-ea"/>
                <a:cs typeface="+mn-cs"/>
              </a:rPr>
              <a:t> A portfolio and 85 collotypes by </a:t>
            </a:r>
            <a:r>
              <a:rPr lang="en-US" sz="1200" kern="1200" dirty="0" err="1" smtClean="0">
                <a:solidFill>
                  <a:schemeClr val="tx1"/>
                </a:solidFill>
                <a:effectLst/>
                <a:latin typeface="+mn-lt"/>
                <a:ea typeface="+mn-ea"/>
                <a:cs typeface="+mn-cs"/>
              </a:rPr>
              <a:t>Eadweard</a:t>
            </a:r>
            <a:r>
              <a:rPr lang="en-US" sz="1200" kern="1200" dirty="0" smtClean="0">
                <a:solidFill>
                  <a:schemeClr val="tx1"/>
                </a:solidFill>
                <a:effectLst/>
                <a:latin typeface="+mn-lt"/>
                <a:ea typeface="+mn-ea"/>
                <a:cs typeface="+mn-cs"/>
              </a:rPr>
              <a:t> Muybridge. Selected by the Keeper of the Royal Academy Schools and purchased in 1889.</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17</a:t>
            </a:fld>
            <a:endParaRPr lang="en-US"/>
          </a:p>
        </p:txBody>
      </p:sp>
    </p:spTree>
    <p:extLst>
      <p:ext uri="{BB962C8B-B14F-4D97-AF65-F5344CB8AC3E}">
        <p14:creationId xmlns:p14="http://schemas.microsoft.com/office/powerpoint/2010/main" val="143181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sphygmograph</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tooltip="Help:IPA/English"/>
              </a:rPr>
              <a:t>/ˈsfɪɡməˌɡræf, ˌɡrɑːf/</a:t>
            </a:r>
            <a:r>
              <a:rPr lang="en-US" sz="1200" u="sng" kern="1200" baseline="30000" dirty="0" smtClean="0">
                <a:solidFill>
                  <a:schemeClr val="tx1"/>
                </a:solidFill>
                <a:effectLst/>
                <a:latin typeface="+mn-lt"/>
                <a:ea typeface="+mn-ea"/>
                <a:cs typeface="+mn-cs"/>
                <a:hlinkClick r:id="rId4"/>
              </a:rPr>
              <a:t>[1]</a:t>
            </a:r>
            <a:r>
              <a:rPr lang="en-US" sz="1200" u="sng" kern="1200" baseline="30000" dirty="0" smtClean="0">
                <a:solidFill>
                  <a:schemeClr val="tx1"/>
                </a:solidFill>
                <a:effectLst/>
                <a:latin typeface="+mn-lt"/>
                <a:ea typeface="+mn-ea"/>
                <a:cs typeface="+mn-cs"/>
                <a:hlinkClick r:id="rId5"/>
              </a:rPr>
              <a:t>[2]</a:t>
            </a:r>
            <a:r>
              <a:rPr lang="en-US" sz="1200" kern="1200" dirty="0" smtClean="0">
                <a:solidFill>
                  <a:schemeClr val="tx1"/>
                </a:solidFill>
                <a:effectLst/>
                <a:latin typeface="+mn-lt"/>
                <a:ea typeface="+mn-ea"/>
                <a:cs typeface="+mn-cs"/>
              </a:rPr>
              <a:t> </a:t>
            </a:r>
            <a:r>
              <a:rPr lang="en-US" sz="1200" i="1" u="sng" kern="1200" dirty="0" smtClean="0">
                <a:solidFill>
                  <a:schemeClr val="tx1"/>
                </a:solidFill>
                <a:effectLst/>
                <a:latin typeface="+mn-lt"/>
                <a:ea typeface="+mn-ea"/>
                <a:cs typeface="+mn-cs"/>
                <a:hlinkClick r:id="rId6" tooltip="Help:Pronunciation respelling key"/>
              </a:rPr>
              <a:t>SFIG-mə-graf</a:t>
            </a:r>
            <a:r>
              <a:rPr lang="en-US" sz="1200" kern="1200" dirty="0" smtClean="0">
                <a:solidFill>
                  <a:schemeClr val="tx1"/>
                </a:solidFill>
                <a:effectLst/>
                <a:latin typeface="+mn-lt"/>
                <a:ea typeface="+mn-ea"/>
                <a:cs typeface="+mn-cs"/>
              </a:rPr>
              <a:t>) was a mechanical device used to measure </a:t>
            </a:r>
            <a:r>
              <a:rPr lang="en-US" sz="1200" u="sng" kern="1200" dirty="0" smtClean="0">
                <a:solidFill>
                  <a:schemeClr val="tx1"/>
                </a:solidFill>
                <a:effectLst/>
                <a:latin typeface="+mn-lt"/>
                <a:ea typeface="+mn-ea"/>
                <a:cs typeface="+mn-cs"/>
                <a:hlinkClick r:id="rId7" tooltip="Blood pressure"/>
              </a:rPr>
              <a:t>blood pressure</a:t>
            </a:r>
            <a:r>
              <a:rPr lang="en-US" sz="1200" kern="1200" dirty="0" smtClean="0">
                <a:solidFill>
                  <a:schemeClr val="tx1"/>
                </a:solidFill>
                <a:effectLst/>
                <a:latin typeface="+mn-lt"/>
                <a:ea typeface="+mn-ea"/>
                <a:cs typeface="+mn-cs"/>
              </a:rPr>
              <a:t> in the mid-19th century. It was developed in 1854 by German </a:t>
            </a:r>
            <a:r>
              <a:rPr lang="en-US" sz="1200" u="sng" kern="1200" dirty="0" smtClean="0">
                <a:solidFill>
                  <a:schemeClr val="tx1"/>
                </a:solidFill>
                <a:effectLst/>
                <a:latin typeface="+mn-lt"/>
                <a:ea typeface="+mn-ea"/>
                <a:cs typeface="+mn-cs"/>
                <a:hlinkClick r:id="rId8" tooltip="Physiologist"/>
              </a:rPr>
              <a:t>physiologist</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9" tooltip="Karl von Vierordt"/>
              </a:rPr>
              <a:t>Karl von Vierordt</a:t>
            </a:r>
            <a:r>
              <a:rPr lang="en-US" sz="1200" kern="1200" dirty="0" smtClean="0">
                <a:solidFill>
                  <a:schemeClr val="tx1"/>
                </a:solidFill>
                <a:effectLst/>
                <a:latin typeface="+mn-lt"/>
                <a:ea typeface="+mn-ea"/>
                <a:cs typeface="+mn-cs"/>
              </a:rPr>
              <a:t> (1818–1884). It is considered the first external, non-intrusive device used to estimate blood pressure.</a:t>
            </a:r>
          </a:p>
          <a:p>
            <a:r>
              <a:rPr lang="en-US" sz="1200" kern="1200" dirty="0" smtClean="0">
                <a:solidFill>
                  <a:schemeClr val="tx1"/>
                </a:solidFill>
                <a:effectLst/>
                <a:latin typeface="+mn-lt"/>
                <a:ea typeface="+mn-ea"/>
                <a:cs typeface="+mn-cs"/>
              </a:rPr>
              <a:t>The device was a system of levers hooked to a scale-pan in which weights were placed to determine the amount of external pressure needed to stop blood flow in the </a:t>
            </a:r>
            <a:r>
              <a:rPr lang="en-US" sz="1200" u="sng" kern="1200" dirty="0" smtClean="0">
                <a:solidFill>
                  <a:schemeClr val="tx1"/>
                </a:solidFill>
                <a:effectLst/>
                <a:latin typeface="+mn-lt"/>
                <a:ea typeface="+mn-ea"/>
                <a:cs typeface="+mn-cs"/>
                <a:hlinkClick r:id="rId10" tooltip="Radial artery"/>
              </a:rPr>
              <a:t>radial artery</a:t>
            </a:r>
            <a:r>
              <a:rPr lang="en-US" sz="1200" kern="1200" dirty="0" smtClean="0">
                <a:solidFill>
                  <a:schemeClr val="tx1"/>
                </a:solidFill>
                <a:effectLst/>
                <a:latin typeface="+mn-lt"/>
                <a:ea typeface="+mn-ea"/>
                <a:cs typeface="+mn-cs"/>
              </a:rPr>
              <a:t>. Although the instrument was cumbersome and its measurements imprecise, the basic concept of </a:t>
            </a:r>
            <a:r>
              <a:rPr lang="en-US" sz="1200" kern="1200" dirty="0" err="1" smtClean="0">
                <a:solidFill>
                  <a:schemeClr val="tx1"/>
                </a:solidFill>
                <a:effectLst/>
                <a:latin typeface="+mn-lt"/>
                <a:ea typeface="+mn-ea"/>
                <a:cs typeface="+mn-cs"/>
              </a:rPr>
              <a:t>Vierordt's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sphygmograph</a:t>
            </a:r>
            <a:r>
              <a:rPr lang="en-US" sz="1200" kern="1200" dirty="0" smtClean="0">
                <a:solidFill>
                  <a:schemeClr val="tx1"/>
                </a:solidFill>
                <a:effectLst/>
                <a:latin typeface="+mn-lt"/>
                <a:ea typeface="+mn-ea"/>
                <a:cs typeface="+mn-cs"/>
              </a:rPr>
              <a:t> eventually led to the blood pressure cuff used today.</a:t>
            </a:r>
          </a:p>
          <a:p>
            <a:r>
              <a:rPr lang="en-US" sz="1200" kern="1200" dirty="0" smtClean="0">
                <a:solidFill>
                  <a:schemeClr val="tx1"/>
                </a:solidFill>
                <a:effectLst/>
                <a:latin typeface="+mn-lt"/>
                <a:ea typeface="+mn-ea"/>
                <a:cs typeface="+mn-cs"/>
              </a:rPr>
              <a:t>In 1863, </a:t>
            </a:r>
            <a:r>
              <a:rPr lang="en-US" sz="1200" u="sng" kern="1200" dirty="0" smtClean="0">
                <a:solidFill>
                  <a:schemeClr val="tx1"/>
                </a:solidFill>
                <a:effectLst/>
                <a:latin typeface="+mn-lt"/>
                <a:ea typeface="+mn-ea"/>
                <a:cs typeface="+mn-cs"/>
                <a:hlinkClick r:id="rId11" tooltip="Étienne-Jules Marey"/>
              </a:rPr>
              <a:t>Étienne-Jules Marey</a:t>
            </a:r>
            <a:r>
              <a:rPr lang="en-US" sz="1200" kern="1200" dirty="0" smtClean="0">
                <a:solidFill>
                  <a:schemeClr val="tx1"/>
                </a:solidFill>
                <a:effectLst/>
                <a:latin typeface="+mn-lt"/>
                <a:ea typeface="+mn-ea"/>
                <a:cs typeface="+mn-cs"/>
              </a:rPr>
              <a:t> (1830–1904), improved the device by making it portable. Also he included a specialized instrument to be placed above the radial artery that was able to magnify pulse waves and record them on paper with an attached pen.</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18</a:t>
            </a:fld>
            <a:endParaRPr lang="en-US"/>
          </a:p>
        </p:txBody>
      </p:sp>
    </p:spTree>
    <p:extLst>
      <p:ext uri="{BB962C8B-B14F-4D97-AF65-F5344CB8AC3E}">
        <p14:creationId xmlns:p14="http://schemas.microsoft.com/office/powerpoint/2010/main" val="115925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learning about the atom we are shown a diagram with a ball type nucleus of protons (+) and neutrons, with ball like electrons (-) whizzing in orbits round it. Numbers of all vary according to which element. They vary from a simple one of each in hydrogen, to multiple of each in the heavy metals.</a:t>
            </a:r>
          </a:p>
          <a:p>
            <a:r>
              <a:rPr lang="en-US" sz="1200" b="1" u="sng" kern="1200" dirty="0" smtClean="0">
                <a:solidFill>
                  <a:schemeClr val="tx1"/>
                </a:solidFill>
                <a:effectLst/>
                <a:latin typeface="+mn-lt"/>
                <a:ea typeface="+mn-ea"/>
                <a:cs typeface="+mn-cs"/>
              </a:rPr>
              <a:t>Energy beings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standard diagram is very misleading. These little ball thingy’s actually are not solid at all. Each element in the atom (and there are many other interesting bits and bobs also) are themselves nothing more than pinches of vibrating energy in different combinations. These packets of vibrating energy are called quanta. We are no more than energy beings. So why don’t we bleed into each other and our environment?</a:t>
            </a:r>
          </a:p>
          <a:p>
            <a:r>
              <a:rPr lang="en-US" sz="1200" kern="1200" dirty="0" smtClean="0">
                <a:solidFill>
                  <a:schemeClr val="tx1"/>
                </a:solidFill>
                <a:effectLst/>
                <a:latin typeface="+mn-lt"/>
                <a:ea typeface="+mn-ea"/>
                <a:cs typeface="+mn-cs"/>
              </a:rPr>
              <a:t>Well, the energies within each atom hold the atom, and any combination or molecules, together. Seeming solidity is just a factor of the strength or density of each material’s atomic charge. We can walk though air as it is hardly dense at all. We can sit on iron (or a bullet can pass though us) as it is much denser than we are, so the atomic energy is stronger.</a:t>
            </a:r>
          </a:p>
          <a:p>
            <a:r>
              <a:rPr lang="en-US" sz="1200" kern="1200" dirty="0" smtClean="0">
                <a:solidFill>
                  <a:schemeClr val="tx1"/>
                </a:solidFill>
                <a:effectLst/>
                <a:latin typeface="+mn-lt"/>
                <a:ea typeface="+mn-ea"/>
                <a:cs typeface="+mn-cs"/>
              </a:rPr>
              <a:t>This is the real picture!</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19</a:t>
            </a:fld>
            <a:endParaRPr lang="en-US"/>
          </a:p>
        </p:txBody>
      </p:sp>
    </p:spTree>
    <p:extLst>
      <p:ext uri="{BB962C8B-B14F-4D97-AF65-F5344CB8AC3E}">
        <p14:creationId xmlns:p14="http://schemas.microsoft.com/office/powerpoint/2010/main" val="243411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2</a:t>
            </a:fld>
            <a:endParaRPr lang="en-US"/>
          </a:p>
        </p:txBody>
      </p:sp>
    </p:spTree>
    <p:extLst>
      <p:ext uri="{BB962C8B-B14F-4D97-AF65-F5344CB8AC3E}">
        <p14:creationId xmlns:p14="http://schemas.microsoft.com/office/powerpoint/2010/main" val="509955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learning about the atom we are shown a diagram with a ball type nucleus of protons (+) and neutrons, with ball like electrons (-) whizzing in orbits round it. Numbers of all vary according to which element. They vary from a simple one of each in hydrogen, to multiple of each in the heavy metals.</a:t>
            </a:r>
          </a:p>
          <a:p>
            <a:endParaRPr lang="en-US" sz="1200" kern="1200" dirty="0" smtClean="0">
              <a:solidFill>
                <a:schemeClr val="tx1"/>
              </a:solidFill>
              <a:effectLst/>
              <a:latin typeface="+mn-lt"/>
              <a:ea typeface="+mn-ea"/>
              <a:cs typeface="+mn-cs"/>
            </a:endParaRPr>
          </a:p>
          <a:p>
            <a:r>
              <a:rPr lang="en-US" sz="1200" b="1" u="sng" kern="1200" dirty="0" smtClean="0">
                <a:solidFill>
                  <a:schemeClr val="tx1"/>
                </a:solidFill>
                <a:effectLst/>
                <a:latin typeface="+mn-lt"/>
                <a:ea typeface="+mn-ea"/>
                <a:cs typeface="+mn-cs"/>
              </a:rPr>
              <a:t>Energy beings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standard diagram is very misleading. These little ball thingy’s actually are not solid at all. Each element in the atom (and there are many other interesting bits and bobs also) are themselves nothing more than pinches of vibrating energy in different combinations. These packets of vibrating energy are called quanta. We are no more than energy beings. So why don’t we bleed into each other and our environment?</a:t>
            </a:r>
          </a:p>
          <a:p>
            <a:r>
              <a:rPr lang="en-US" sz="1200" kern="1200" dirty="0" smtClean="0">
                <a:solidFill>
                  <a:schemeClr val="tx1"/>
                </a:solidFill>
                <a:effectLst/>
                <a:latin typeface="+mn-lt"/>
                <a:ea typeface="+mn-ea"/>
                <a:cs typeface="+mn-cs"/>
              </a:rPr>
              <a:t>Well, the energies within each atom hold the atom, and any combination or molecules, together. Seeming solidity is just a factor of the strength or density of each material’s atomic charge. We can walk though air as it is hardly dense at all. We can sit on iron (or a bullet can pass though us) as it is much denser than we are, so the atomic energy is stronger.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real picture!</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20</a:t>
            </a:fld>
            <a:endParaRPr lang="en-US"/>
          </a:p>
        </p:txBody>
      </p:sp>
    </p:spTree>
    <p:extLst>
      <p:ext uri="{BB962C8B-B14F-4D97-AF65-F5344CB8AC3E}">
        <p14:creationId xmlns:p14="http://schemas.microsoft.com/office/powerpoint/2010/main" val="2806861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21</a:t>
            </a:fld>
            <a:endParaRPr lang="en-US"/>
          </a:p>
        </p:txBody>
      </p:sp>
    </p:spTree>
    <p:extLst>
      <p:ext uri="{BB962C8B-B14F-4D97-AF65-F5344CB8AC3E}">
        <p14:creationId xmlns:p14="http://schemas.microsoft.com/office/powerpoint/2010/main" val="93457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Ancestry.com</a:t>
            </a:r>
            <a:r>
              <a:rPr lang="en-US" sz="1200" kern="1200" dirty="0" smtClean="0">
                <a:solidFill>
                  <a:schemeClr val="tx1"/>
                </a:solidFill>
                <a:effectLst/>
                <a:latin typeface="+mn-lt"/>
                <a:ea typeface="+mn-ea"/>
                <a:cs typeface="+mn-cs"/>
              </a:rPr>
              <a:t> now helps you visualize where important events occurred in the lives of your ancestors by placing their events on a map.</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22</a:t>
            </a:fld>
            <a:endParaRPr lang="en-US"/>
          </a:p>
        </p:txBody>
      </p:sp>
    </p:spTree>
    <p:extLst>
      <p:ext uri="{BB962C8B-B14F-4D97-AF65-F5344CB8AC3E}">
        <p14:creationId xmlns:p14="http://schemas.microsoft.com/office/powerpoint/2010/main" val="1733035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23</a:t>
            </a:fld>
            <a:endParaRPr lang="en-US"/>
          </a:p>
        </p:txBody>
      </p:sp>
    </p:spTree>
    <p:extLst>
      <p:ext uri="{BB962C8B-B14F-4D97-AF65-F5344CB8AC3E}">
        <p14:creationId xmlns:p14="http://schemas.microsoft.com/office/powerpoint/2010/main" val="701437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24</a:t>
            </a:fld>
            <a:endParaRPr lang="en-US"/>
          </a:p>
        </p:txBody>
      </p:sp>
    </p:spTree>
    <p:extLst>
      <p:ext uri="{BB962C8B-B14F-4D97-AF65-F5344CB8AC3E}">
        <p14:creationId xmlns:p14="http://schemas.microsoft.com/office/powerpoint/2010/main" val="1739564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horror of the catastrophe, 26 years ago Saturday, overshadows the story of how it happened. The night before the disaster, scientists at NASA’s rocket engineering contractor Morton Thiokol caught what they thought was a potentially catastrophic fault: the O-rings that sealed the bottoms of the Space Shuttle’s solid rocket boosters would fail in the cold temperatures predicted for next morning’s flight. The problem had been known about for years. In an unusually sobering account, the otherwise light-hearted physicist Richard Feynman would later lambast NASA’s executives for fundamental misunderstandings and hubris. “For a successful technology, reality must take precedence over public relations,” he </a:t>
            </a:r>
            <a:r>
              <a:rPr lang="en-US" sz="1200" b="1" i="0" u="sng" kern="1200" dirty="0" smtClean="0">
                <a:solidFill>
                  <a:schemeClr val="tx1"/>
                </a:solidFill>
                <a:effectLst/>
                <a:latin typeface="+mn-lt"/>
                <a:ea typeface="+mn-ea"/>
                <a:cs typeface="+mn-cs"/>
                <a:hlinkClick r:id="rId3"/>
              </a:rPr>
              <a:t>wrote</a:t>
            </a:r>
            <a:r>
              <a:rPr lang="en-US" sz="1200" b="0" i="0" kern="1200" dirty="0" smtClean="0">
                <a:solidFill>
                  <a:schemeClr val="tx1"/>
                </a:solidFill>
                <a:effectLst/>
                <a:latin typeface="+mn-lt"/>
                <a:ea typeface="+mn-ea"/>
                <a:cs typeface="+mn-cs"/>
              </a:rPr>
              <a:t>, “for Nature cannot be fooled.”</a:t>
            </a:r>
          </a:p>
          <a:p>
            <a:endParaRPr lang="en-US" sz="1200" b="0" i="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That night, the Thiokol engineers tried hard to </a:t>
            </a:r>
            <a:r>
              <a:rPr lang="en-US" sz="1200" b="1" u="sng" kern="1200" smtClean="0">
                <a:solidFill>
                  <a:schemeClr val="tx1"/>
                </a:solidFill>
                <a:effectLst/>
                <a:latin typeface="+mn-lt"/>
                <a:ea typeface="+mn-ea"/>
                <a:cs typeface="+mn-cs"/>
                <a:hlinkClick r:id="rId4"/>
              </a:rPr>
              <a:t>persuade their superiors</a:t>
            </a:r>
            <a:r>
              <a:rPr lang="en-US" sz="1200" kern="1200" smtClean="0">
                <a:solidFill>
                  <a:schemeClr val="tx1"/>
                </a:solidFill>
                <a:effectLst/>
                <a:latin typeface="+mn-lt"/>
                <a:ea typeface="+mn-ea"/>
                <a:cs typeface="+mn-cs"/>
              </a:rPr>
              <a:t> to postpone the launch, raising voices and pounding tables. They were ultimately overruled. The launch countdown proceeded as scheduled. On that unusually cold morning, at 11.38 AM, Space Shuttle Challenger broke apart 73 seconds into its flight, instantly killing its seven crew members.</a:t>
            </a:r>
          </a:p>
          <a:p>
            <a:r>
              <a:rPr lang="en-US" sz="1200" kern="1200" smtClean="0">
                <a:solidFill>
                  <a:schemeClr val="tx1"/>
                </a:solidFill>
                <a:effectLst/>
                <a:latin typeface="+mn-lt"/>
                <a:ea typeface="+mn-ea"/>
                <a:cs typeface="+mn-cs"/>
              </a:rPr>
              <a:t>Years later, one unlikely question lingered: could the engineers have been successful at canceling the launch if they had had better slides?</a:t>
            </a:r>
          </a:p>
          <a:p>
            <a:r>
              <a:rPr lang="en-US" sz="1200" b="0" i="0" kern="1200" smtClean="0">
                <a:solidFill>
                  <a:schemeClr val="tx1"/>
                </a:solidFill>
                <a:effectLst/>
                <a:latin typeface="+mn-lt"/>
                <a:ea typeface="+mn-ea"/>
                <a:cs typeface="+mn-cs"/>
              </a:rPr>
              <a:t/>
            </a:r>
            <a:br>
              <a:rPr lang="en-US" sz="1200" b="0" i="0" kern="1200" smtClean="0">
                <a:solidFill>
                  <a:schemeClr val="tx1"/>
                </a:solidFill>
                <a:effectLst/>
                <a:latin typeface="+mn-lt"/>
                <a:ea typeface="+mn-ea"/>
                <a:cs typeface="+mn-cs"/>
              </a:rPr>
            </a:br>
            <a:endParaRPr lang="en-US" sz="12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25</a:t>
            </a:fld>
            <a:endParaRPr lang="en-US"/>
          </a:p>
        </p:txBody>
      </p:sp>
    </p:spTree>
    <p:extLst>
      <p:ext uri="{BB962C8B-B14F-4D97-AF65-F5344CB8AC3E}">
        <p14:creationId xmlns:p14="http://schemas.microsoft.com/office/powerpoint/2010/main" val="1521971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Statistician and data visualization legend </a:t>
            </a:r>
            <a:r>
              <a:rPr lang="en-US" sz="1200" b="1" u="sng" kern="1200" dirty="0" smtClean="0">
                <a:solidFill>
                  <a:schemeClr val="tx1"/>
                </a:solidFill>
                <a:effectLst/>
                <a:latin typeface="+mn-lt"/>
                <a:ea typeface="+mn-ea"/>
                <a:cs typeface="+mn-cs"/>
                <a:hlinkClick r:id="rId3"/>
              </a:rPr>
              <a:t>Edward Tufte</a:t>
            </a:r>
            <a:r>
              <a:rPr lang="en-US" sz="1200" kern="1200" dirty="0" smtClean="0">
                <a:solidFill>
                  <a:schemeClr val="tx1"/>
                </a:solidFill>
                <a:effectLst/>
                <a:latin typeface="+mn-lt"/>
                <a:ea typeface="+mn-ea"/>
                <a:cs typeface="+mn-cs"/>
              </a:rPr>
              <a:t> argues in his book </a:t>
            </a:r>
            <a:r>
              <a:rPr lang="en-US" sz="1200" i="1" kern="1200" dirty="0" smtClean="0">
                <a:solidFill>
                  <a:schemeClr val="tx1"/>
                </a:solidFill>
                <a:effectLst/>
                <a:latin typeface="+mn-lt"/>
                <a:ea typeface="+mn-ea"/>
                <a:cs typeface="+mn-cs"/>
              </a:rPr>
              <a:t>Visual Explanations</a:t>
            </a:r>
            <a:r>
              <a:rPr lang="en-US" sz="1200" kern="1200" dirty="0" smtClean="0">
                <a:solidFill>
                  <a:schemeClr val="tx1"/>
                </a:solidFill>
                <a:effectLst/>
                <a:latin typeface="+mn-lt"/>
                <a:ea typeface="+mn-ea"/>
                <a:cs typeface="+mn-cs"/>
              </a:rPr>
              <a:t> that the engineers failed to communicate dangers because the data wasn't presented in an easily digestible form. Witness the two charts engineers used to describe the erosion of O-rings – the cause of the catastrophe – on the morning of the launch: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typography was sloppy. Unnecessary icons of rockets obscured key numbers. Worst of all, the performance data of the O-rings was arranged by launch date, rather than by the critical factor, temperature. That, says </a:t>
            </a:r>
            <a:r>
              <a:rPr lang="en-US" sz="1200" kern="1200" dirty="0" err="1" smtClean="0">
                <a:solidFill>
                  <a:schemeClr val="tx1"/>
                </a:solidFill>
                <a:effectLst/>
                <a:latin typeface="+mn-lt"/>
                <a:ea typeface="+mn-ea"/>
                <a:cs typeface="+mn-cs"/>
              </a:rPr>
              <a:t>Tufte</a:t>
            </a:r>
            <a:r>
              <a:rPr lang="en-US" sz="1200" kern="1200" dirty="0" smtClean="0">
                <a:solidFill>
                  <a:schemeClr val="tx1"/>
                </a:solidFill>
                <a:effectLst/>
                <a:latin typeface="+mn-lt"/>
                <a:ea typeface="+mn-ea"/>
                <a:cs typeface="+mn-cs"/>
              </a:rPr>
              <a:t>, made it all but impossible for decision makers to envision that a launch in weather below 66 degrees probably would involve O-ring failure.</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26</a:t>
            </a:fld>
            <a:endParaRPr lang="en-US"/>
          </a:p>
        </p:txBody>
      </p:sp>
    </p:spTree>
    <p:extLst>
      <p:ext uri="{BB962C8B-B14F-4D97-AF65-F5344CB8AC3E}">
        <p14:creationId xmlns:p14="http://schemas.microsoft.com/office/powerpoint/2010/main" val="109173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a:t>
            </a:r>
            <a:r>
              <a:rPr lang="en-US" sz="1200" kern="1200" dirty="0" err="1" smtClean="0">
                <a:solidFill>
                  <a:schemeClr val="tx1"/>
                </a:solidFill>
                <a:effectLst/>
                <a:latin typeface="+mn-lt"/>
                <a:ea typeface="+mn-ea"/>
                <a:cs typeface="+mn-cs"/>
              </a:rPr>
              <a:t>Tufte</a:t>
            </a:r>
            <a:r>
              <a:rPr lang="en-US" sz="1200" kern="1200" dirty="0" smtClean="0">
                <a:solidFill>
                  <a:schemeClr val="tx1"/>
                </a:solidFill>
                <a:effectLst/>
                <a:latin typeface="+mn-lt"/>
                <a:ea typeface="+mn-ea"/>
                <a:cs typeface="+mn-cs"/>
              </a:rPr>
              <a:t> graphs the same data on a chart with a horizontal temperature axis, we get a much more vivid illustration of the correlation between cooler temperatures and an increased chance of damage: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launch proceeded with an ambient temperature of 36 degrees; the shuttle exploded 73 seconds after liftoff.</a:t>
            </a:r>
          </a:p>
          <a:p>
            <a:r>
              <a:rPr lang="en-US" sz="1200" kern="1200" dirty="0" smtClean="0">
                <a:solidFill>
                  <a:schemeClr val="tx1"/>
                </a:solidFill>
                <a:effectLst/>
                <a:latin typeface="+mn-lt"/>
                <a:ea typeface="+mn-ea"/>
                <a:cs typeface="+mn-cs"/>
              </a:rPr>
              <a:t>Of course, bad slides or bad engineering doesn’t kill people: bad decisions do. </a:t>
            </a:r>
            <a:r>
              <a:rPr lang="en-US" sz="1200" kern="1200" dirty="0" err="1" smtClean="0">
                <a:solidFill>
                  <a:schemeClr val="tx1"/>
                </a:solidFill>
                <a:effectLst/>
                <a:latin typeface="+mn-lt"/>
                <a:ea typeface="+mn-ea"/>
                <a:cs typeface="+mn-cs"/>
              </a:rPr>
              <a:t>Tufte</a:t>
            </a:r>
            <a:r>
              <a:rPr lang="en-US" sz="1200" kern="1200" dirty="0" smtClean="0">
                <a:solidFill>
                  <a:schemeClr val="tx1"/>
                </a:solidFill>
                <a:effectLst/>
                <a:latin typeface="+mn-lt"/>
                <a:ea typeface="+mn-ea"/>
                <a:cs typeface="+mn-cs"/>
              </a:rPr>
              <a:t> has been taken to task for assigning blame on the engineers’ representation of the data, and as </a:t>
            </a:r>
            <a:r>
              <a:rPr lang="en-US" sz="1200" b="1" u="sng" kern="1200" dirty="0" smtClean="0">
                <a:solidFill>
                  <a:schemeClr val="tx1"/>
                </a:solidFill>
                <a:effectLst/>
                <a:latin typeface="+mn-lt"/>
                <a:ea typeface="+mn-ea"/>
                <a:cs typeface="+mn-cs"/>
                <a:hlinkClick r:id="rId3"/>
              </a:rPr>
              <a:t>one critic points out</a:t>
            </a:r>
            <a:r>
              <a:rPr lang="en-US" sz="1200" kern="1200" dirty="0" smtClean="0">
                <a:solidFill>
                  <a:schemeClr val="tx1"/>
                </a:solidFill>
                <a:effectLst/>
                <a:latin typeface="+mn-lt"/>
                <a:ea typeface="+mn-ea"/>
                <a:cs typeface="+mn-cs"/>
              </a:rPr>
              <a:t>, even his revised graph isn’t accurate. Whether or not </a:t>
            </a:r>
            <a:r>
              <a:rPr lang="en-US" sz="1200" kern="1200" dirty="0" err="1" smtClean="0">
                <a:solidFill>
                  <a:schemeClr val="tx1"/>
                </a:solidFill>
                <a:effectLst/>
                <a:latin typeface="+mn-lt"/>
                <a:ea typeface="+mn-ea"/>
                <a:cs typeface="+mn-cs"/>
              </a:rPr>
              <a:t>Tufte’s</a:t>
            </a:r>
            <a:r>
              <a:rPr lang="en-US" sz="1200" kern="1200" dirty="0" smtClean="0">
                <a:solidFill>
                  <a:schemeClr val="tx1"/>
                </a:solidFill>
                <a:effectLst/>
                <a:latin typeface="+mn-lt"/>
                <a:ea typeface="+mn-ea"/>
                <a:cs typeface="+mn-cs"/>
              </a:rPr>
              <a:t> charges are unfair, the fact remains that information may be our most vital tool, and to know how to use it, we have to understand it first.</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27</a:t>
            </a:fld>
            <a:endParaRPr lang="en-US"/>
          </a:p>
        </p:txBody>
      </p:sp>
    </p:spTree>
    <p:extLst>
      <p:ext uri="{BB962C8B-B14F-4D97-AF65-F5344CB8AC3E}">
        <p14:creationId xmlns:p14="http://schemas.microsoft.com/office/powerpoint/2010/main" val="68604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Dr. John Snow is regarded as one of the founding fathers of modern epidemiology.  As London suffered a series of cholera outbreaks during the mid-19th century, Snow theorized that cholera reproduced in the human body and was spread through contaminated water.  This contradicted the prevailing theory that </a:t>
            </a:r>
            <a:r>
              <a:rPr lang="en-US" sz="1200" kern="1200" dirty="0" err="1" smtClean="0">
                <a:solidFill>
                  <a:schemeClr val="tx1"/>
                </a:solidFill>
                <a:effectLst/>
                <a:latin typeface="+mn-lt"/>
                <a:ea typeface="+mn-ea"/>
                <a:cs typeface="+mn-cs"/>
              </a:rPr>
              <a:t>diseasses</a:t>
            </a:r>
            <a:r>
              <a:rPr lang="en-US" sz="1200" kern="1200" dirty="0" smtClean="0">
                <a:solidFill>
                  <a:schemeClr val="tx1"/>
                </a:solidFill>
                <a:effectLst/>
                <a:latin typeface="+mn-lt"/>
                <a:ea typeface="+mn-ea"/>
                <a:cs typeface="+mn-cs"/>
              </a:rPr>
              <a:t> were spread by "miasma" in the air.</a:t>
            </a:r>
          </a:p>
          <a:p>
            <a:r>
              <a:rPr lang="en-US" sz="1200" kern="1200" dirty="0" smtClean="0">
                <a:solidFill>
                  <a:schemeClr val="tx1"/>
                </a:solidFill>
                <a:effectLst/>
                <a:latin typeface="+mn-lt"/>
                <a:ea typeface="+mn-ea"/>
                <a:cs typeface="+mn-cs"/>
              </a:rPr>
              <a:t>London's water supply system consisted of shallow public wells where people could pump their own water to carry home, and about a dozen water utilities that drew water from the Thames to supply a jumble of water lines to more upscale houses. London's sewage system was even more ad hoc: privies emptied into cesspools or cellars more often than directly into sewer pipes. So the pervasive stench of animal and human feces combined with rotting garbage made the miasma theory of disease seem very plausible. Disease was more prevalent in lower-class neighborhoods because they stank more, and because the supposed moral depravity of poor people weakened their constitutions and made them more vulnerable to disease.</a:t>
            </a:r>
          </a:p>
          <a:p>
            <a:r>
              <a:rPr lang="en-US" sz="1200" kern="1200" dirty="0" smtClean="0">
                <a:solidFill>
                  <a:schemeClr val="tx1"/>
                </a:solidFill>
                <a:effectLst/>
                <a:latin typeface="+mn-lt"/>
                <a:ea typeface="+mn-ea"/>
                <a:cs typeface="+mn-cs"/>
              </a:rPr>
              <a:t>The September 1854 cholera outbreak was centered in the </a:t>
            </a:r>
            <a:r>
              <a:rPr lang="en-US" sz="1200" kern="1200" dirty="0" err="1" smtClean="0">
                <a:solidFill>
                  <a:schemeClr val="tx1"/>
                </a:solidFill>
                <a:effectLst/>
                <a:latin typeface="+mn-lt"/>
                <a:ea typeface="+mn-ea"/>
                <a:cs typeface="+mn-cs"/>
              </a:rPr>
              <a:t>Soho</a:t>
            </a:r>
            <a:r>
              <a:rPr lang="en-US" sz="1200" kern="1200" dirty="0" smtClean="0">
                <a:solidFill>
                  <a:schemeClr val="tx1"/>
                </a:solidFill>
                <a:effectLst/>
                <a:latin typeface="+mn-lt"/>
                <a:ea typeface="+mn-ea"/>
                <a:cs typeface="+mn-cs"/>
              </a:rPr>
              <a:t> district, close to Snow's house. Snow mapped the 13 public wells and all the known cholera deaths around </a:t>
            </a:r>
            <a:r>
              <a:rPr lang="en-US" sz="1200" kern="1200" dirty="0" err="1" smtClean="0">
                <a:solidFill>
                  <a:schemeClr val="tx1"/>
                </a:solidFill>
                <a:effectLst/>
                <a:latin typeface="+mn-lt"/>
                <a:ea typeface="+mn-ea"/>
                <a:cs typeface="+mn-cs"/>
              </a:rPr>
              <a:t>Soho</a:t>
            </a:r>
            <a:r>
              <a:rPr lang="en-US" sz="1200" kern="1200" dirty="0" smtClean="0">
                <a:solidFill>
                  <a:schemeClr val="tx1"/>
                </a:solidFill>
                <a:effectLst/>
                <a:latin typeface="+mn-lt"/>
                <a:ea typeface="+mn-ea"/>
                <a:cs typeface="+mn-cs"/>
              </a:rPr>
              <a:t>, and noted the spatial clustering of cases around one particular water pump on the southwest corner of the intersection of Broad (now </a:t>
            </a:r>
            <a:r>
              <a:rPr lang="en-US" sz="1200" kern="1200" dirty="0" err="1" smtClean="0">
                <a:solidFill>
                  <a:schemeClr val="tx1"/>
                </a:solidFill>
                <a:effectLst/>
                <a:latin typeface="+mn-lt"/>
                <a:ea typeface="+mn-ea"/>
                <a:cs typeface="+mn-cs"/>
              </a:rPr>
              <a:t>Broadwick</a:t>
            </a:r>
            <a:r>
              <a:rPr lang="en-US" sz="1200" kern="1200" dirty="0" smtClean="0">
                <a:solidFill>
                  <a:schemeClr val="tx1"/>
                </a:solidFill>
                <a:effectLst/>
                <a:latin typeface="+mn-lt"/>
                <a:ea typeface="+mn-ea"/>
                <a:cs typeface="+mn-cs"/>
              </a:rPr>
              <a:t>) Street and Cambridge (now Lexington) Street.  He examined water samples from various wells under a microscope, and confirmed the presence of an unknown bacterium in the Broad Street samples. Despite strong </a:t>
            </a:r>
            <a:r>
              <a:rPr lang="en-US" sz="1200" kern="1200" dirty="0" err="1" smtClean="0">
                <a:solidFill>
                  <a:schemeClr val="tx1"/>
                </a:solidFill>
                <a:effectLst/>
                <a:latin typeface="+mn-lt"/>
                <a:ea typeface="+mn-ea"/>
                <a:cs typeface="+mn-cs"/>
              </a:rPr>
              <a:t>scepticism</a:t>
            </a:r>
            <a:r>
              <a:rPr lang="en-US" sz="1200" kern="1200" dirty="0" smtClean="0">
                <a:solidFill>
                  <a:schemeClr val="tx1"/>
                </a:solidFill>
                <a:effectLst/>
                <a:latin typeface="+mn-lt"/>
                <a:ea typeface="+mn-ea"/>
                <a:cs typeface="+mn-cs"/>
              </a:rPr>
              <a:t> from the local authorities, he had the pump handle removed from the Broad Street pump and the outbreak quickly subsided.  </a:t>
            </a:r>
          </a:p>
          <a:p>
            <a:r>
              <a:rPr lang="en-US" sz="1200" kern="1200" dirty="0" smtClean="0">
                <a:solidFill>
                  <a:schemeClr val="tx1"/>
                </a:solidFill>
                <a:effectLst/>
                <a:latin typeface="+mn-lt"/>
                <a:ea typeface="+mn-ea"/>
                <a:cs typeface="+mn-cs"/>
              </a:rPr>
              <a:t>Snow subsequently published a map of the epidemic to support his theory. A detail </a:t>
            </a:r>
            <a:r>
              <a:rPr lang="en-US" sz="1200" kern="1200" dirty="0" err="1" smtClean="0">
                <a:solidFill>
                  <a:schemeClr val="tx1"/>
                </a:solidFill>
                <a:effectLst/>
                <a:latin typeface="+mn-lt"/>
                <a:ea typeface="+mn-ea"/>
                <a:cs typeface="+mn-cs"/>
              </a:rPr>
              <a:t>fom</a:t>
            </a:r>
            <a:r>
              <a:rPr lang="en-US" sz="1200" kern="1200" dirty="0" smtClean="0">
                <a:solidFill>
                  <a:schemeClr val="tx1"/>
                </a:solidFill>
                <a:effectLst/>
                <a:latin typeface="+mn-lt"/>
                <a:ea typeface="+mn-ea"/>
                <a:cs typeface="+mn-cs"/>
              </a:rPr>
              <a:t> this map is shown below.  The </a:t>
            </a:r>
            <a:r>
              <a:rPr lang="en-US" sz="1200" u="sng" kern="1200" dirty="0" smtClean="0">
                <a:solidFill>
                  <a:schemeClr val="tx1"/>
                </a:solidFill>
                <a:effectLst/>
                <a:latin typeface="+mn-lt"/>
                <a:ea typeface="+mn-ea"/>
                <a:cs typeface="+mn-cs"/>
                <a:hlinkClick r:id="rId3"/>
              </a:rPr>
              <a:t>complete map</a:t>
            </a:r>
            <a:r>
              <a:rPr lang="en-US" sz="1200" kern="1200" dirty="0" smtClean="0">
                <a:solidFill>
                  <a:schemeClr val="tx1"/>
                </a:solidFill>
                <a:effectLst/>
                <a:latin typeface="+mn-lt"/>
                <a:ea typeface="+mn-ea"/>
                <a:cs typeface="+mn-cs"/>
              </a:rPr>
              <a:t> shows the locations of the 13 public wells in the area, and the 578 cholera deaths mapped by home address, marked as black bars stacked perpendicular to the streets. </a:t>
            </a:r>
          </a:p>
          <a:p>
            <a:r>
              <a:rPr lang="en-US" sz="1200" kern="1200" dirty="0" smtClean="0">
                <a:solidFill>
                  <a:schemeClr val="tx1"/>
                </a:solidFill>
                <a:effectLst/>
                <a:latin typeface="+mn-lt"/>
                <a:ea typeface="+mn-ea"/>
                <a:cs typeface="+mn-cs"/>
              </a:rPr>
              <a:t>Some anomalies are worth noting. Although the large workhouse just north of Broad Street housed over 500 paupers, it suffered very few cholera deaths because it had its own well (not shown on the map).  Likewise, The workers at the brewery one block east of the Broad Street pump could drink all the beer they wanted; the fermentation killed the cholera bacteria, and none of the brewery workers contracted cholera. Many of the deaths further away from the Broad Street pump were people who walked to work or market on the Broad Street and drank from that well. The water from the Broad Street well reportedly tasted better than water from most of the neighboring wells, particularly the smelly water from the </a:t>
            </a:r>
            <a:r>
              <a:rPr lang="en-US" sz="1200" kern="1200" dirty="0" err="1" smtClean="0">
                <a:solidFill>
                  <a:schemeClr val="tx1"/>
                </a:solidFill>
                <a:effectLst/>
                <a:latin typeface="+mn-lt"/>
                <a:ea typeface="+mn-ea"/>
                <a:cs typeface="+mn-cs"/>
              </a:rPr>
              <a:t>Carnaby</a:t>
            </a:r>
            <a:r>
              <a:rPr lang="en-US" sz="1200" kern="1200" dirty="0" smtClean="0">
                <a:solidFill>
                  <a:schemeClr val="tx1"/>
                </a:solidFill>
                <a:effectLst/>
                <a:latin typeface="+mn-lt"/>
                <a:ea typeface="+mn-ea"/>
                <a:cs typeface="+mn-cs"/>
              </a:rPr>
              <a:t> Street/Little Marlborough Street well a few blocks to the northeast.</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28</a:t>
            </a:fld>
            <a:endParaRPr lang="en-US"/>
          </a:p>
        </p:txBody>
      </p:sp>
    </p:spTree>
    <p:extLst>
      <p:ext uri="{BB962C8B-B14F-4D97-AF65-F5344CB8AC3E}">
        <p14:creationId xmlns:p14="http://schemas.microsoft.com/office/powerpoint/2010/main" val="840032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29</a:t>
            </a:fld>
            <a:endParaRPr lang="en-US"/>
          </a:p>
        </p:txBody>
      </p:sp>
    </p:spTree>
    <p:extLst>
      <p:ext uri="{BB962C8B-B14F-4D97-AF65-F5344CB8AC3E}">
        <p14:creationId xmlns:p14="http://schemas.microsoft.com/office/powerpoint/2010/main" val="194172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a:t>
            </a:fld>
            <a:endParaRPr lang="en-US"/>
          </a:p>
        </p:txBody>
      </p:sp>
    </p:spTree>
    <p:extLst>
      <p:ext uri="{BB962C8B-B14F-4D97-AF65-F5344CB8AC3E}">
        <p14:creationId xmlns:p14="http://schemas.microsoft.com/office/powerpoint/2010/main" val="209407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page 30</a:t>
            </a:r>
          </a:p>
          <a:p>
            <a:endParaRPr lang="en-US" dirty="0" smtClean="0"/>
          </a:p>
          <a:p>
            <a:r>
              <a:rPr lang="en-US" sz="1200" kern="1200" dirty="0" smtClean="0">
                <a:solidFill>
                  <a:schemeClr val="tx1"/>
                </a:solidFill>
                <a:effectLst/>
                <a:latin typeface="+mn-lt"/>
                <a:ea typeface="+mn-ea"/>
                <a:cs typeface="+mn-cs"/>
              </a:rPr>
              <a:t>The annual review of the weather by The New York Times appears below. It shows daily high and low temperatures for 1980, for a normal year, and for record days, along with cumulative monthly precipitation. Some interesting inferences about average, variation, and rates of change over the seasons can be made visually.</a:t>
            </a:r>
          </a:p>
          <a:p>
            <a:r>
              <a:rPr lang="en-US" sz="1200" kern="1200" dirty="0" smtClean="0">
                <a:solidFill>
                  <a:schemeClr val="tx1"/>
                </a:solidFill>
                <a:effectLst/>
                <a:latin typeface="+mn-lt"/>
                <a:ea typeface="+mn-ea"/>
                <a:cs typeface="+mn-cs"/>
              </a:rPr>
              <a:t>Example: In the middle of February NYC residents can look forward to warming at the rate of about 1.5 degrees per week until</a:t>
            </a:r>
            <a:r>
              <a:rPr lang="en-US" sz="1200" kern="1200" baseline="0" dirty="0" smtClean="0">
                <a:solidFill>
                  <a:schemeClr val="tx1"/>
                </a:solidFill>
                <a:effectLst/>
                <a:latin typeface="+mn-lt"/>
                <a:ea typeface="+mn-ea"/>
                <a:cs typeface="+mn-cs"/>
              </a:rPr>
              <a:t> July.</a:t>
            </a:r>
          </a:p>
          <a:p>
            <a:r>
              <a:rPr lang="en-US" sz="1200" kern="1200" baseline="0" dirty="0" smtClean="0">
                <a:solidFill>
                  <a:schemeClr val="tx1"/>
                </a:solidFill>
                <a:effectLst/>
                <a:latin typeface="+mn-lt"/>
                <a:ea typeface="+mn-ea"/>
                <a:cs typeface="+mn-cs"/>
              </a:rPr>
              <a:t>The graph tells a story!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30</a:t>
            </a:fld>
            <a:endParaRPr lang="en-US"/>
          </a:p>
        </p:txBody>
      </p:sp>
    </p:spTree>
    <p:extLst>
      <p:ext uri="{BB962C8B-B14F-4D97-AF65-F5344CB8AC3E}">
        <p14:creationId xmlns:p14="http://schemas.microsoft.com/office/powerpoint/2010/main" val="17668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31</a:t>
            </a:fld>
            <a:endParaRPr lang="en-US"/>
          </a:p>
        </p:txBody>
      </p:sp>
    </p:spTree>
    <p:extLst>
      <p:ext uri="{BB962C8B-B14F-4D97-AF65-F5344CB8AC3E}">
        <p14:creationId xmlns:p14="http://schemas.microsoft.com/office/powerpoint/2010/main" val="1421348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32</a:t>
            </a:fld>
            <a:endParaRPr lang="en-US"/>
          </a:p>
        </p:txBody>
      </p:sp>
    </p:spTree>
    <p:extLst>
      <p:ext uri="{BB962C8B-B14F-4D97-AF65-F5344CB8AC3E}">
        <p14:creationId xmlns:p14="http://schemas.microsoft.com/office/powerpoint/2010/main" val="214321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33</a:t>
            </a:fld>
            <a:endParaRPr lang="en-US"/>
          </a:p>
        </p:txBody>
      </p:sp>
    </p:spTree>
    <p:extLst>
      <p:ext uri="{BB962C8B-B14F-4D97-AF65-F5344CB8AC3E}">
        <p14:creationId xmlns:p14="http://schemas.microsoft.com/office/powerpoint/2010/main" val="1250184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34</a:t>
            </a:fld>
            <a:endParaRPr lang="en-US"/>
          </a:p>
        </p:txBody>
      </p:sp>
    </p:spTree>
    <p:extLst>
      <p:ext uri="{BB962C8B-B14F-4D97-AF65-F5344CB8AC3E}">
        <p14:creationId xmlns:p14="http://schemas.microsoft.com/office/powerpoint/2010/main" val="867141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35</a:t>
            </a:fld>
            <a:endParaRPr lang="en-US"/>
          </a:p>
        </p:txBody>
      </p:sp>
    </p:spTree>
    <p:extLst>
      <p:ext uri="{BB962C8B-B14F-4D97-AF65-F5344CB8AC3E}">
        <p14:creationId xmlns:p14="http://schemas.microsoft.com/office/powerpoint/2010/main" val="121964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Through her work as a nurse in the Crimean War, Florence Nightingale was a pioneer in establishing the importance of sanitation in hospitals. She meticulously gathered data on relating death tolls in hospitals to cleanliness, and, because of her novel methods of communicating this data, she was also a pioneer in applied statistics. We explore the work of Nightingale, and in particular focus on her use of certain graphs which, following misreading of her work, are now commonly known as 'coxcombs'.</a:t>
            </a:r>
          </a:p>
          <a:p>
            <a:r>
              <a:rPr lang="en-US" sz="1200" kern="1200" dirty="0" smtClean="0">
                <a:solidFill>
                  <a:schemeClr val="tx1"/>
                </a:solidFill>
                <a:effectLst/>
                <a:latin typeface="+mn-lt"/>
                <a:ea typeface="+mn-ea"/>
                <a:cs typeface="+mn-cs"/>
              </a:rPr>
              <a:t>In March 1854 war broke out between France, Great Britain, Sardinia, and the Ottoman Empire on one side, and Russia on the other side. Most of the fighting in the war occurred on the Crimean Peninsula, in the south of Ukraine, but wounded British troops were shipped across the Black Sea to hospitals in Turkey. The sanitary conditions of these hospitals were awful, and many more people died from diseases than from wounds.</a:t>
            </a:r>
          </a:p>
          <a:p>
            <a:r>
              <a:rPr lang="en-US" sz="1200" kern="1200" dirty="0" smtClean="0">
                <a:solidFill>
                  <a:schemeClr val="tx1"/>
                </a:solidFill>
                <a:effectLst/>
                <a:latin typeface="+mn-lt"/>
                <a:ea typeface="+mn-ea"/>
                <a:cs typeface="+mn-cs"/>
              </a:rPr>
              <a:t>Florence Nightingale arrived in Turkey in October 1854 with a group of women to work as voluntary nurses in the hospitals. They were initially denied entry to the wards, and it was not until the hospitals had reached a critical state in March 1855 that Nightingale and her fellow nurses were allowed proper access to the patients.</a:t>
            </a:r>
          </a:p>
          <a:p>
            <a:r>
              <a:rPr lang="en-US" sz="1200" kern="1200" dirty="0" smtClean="0">
                <a:solidFill>
                  <a:schemeClr val="tx1"/>
                </a:solidFill>
                <a:effectLst/>
                <a:latin typeface="+mn-lt"/>
                <a:ea typeface="+mn-ea"/>
                <a:cs typeface="+mn-cs"/>
              </a:rPr>
              <a:t>Nightingale </a:t>
            </a:r>
            <a:r>
              <a:rPr lang="en-US" sz="1200" kern="1200" dirty="0" err="1" smtClean="0">
                <a:solidFill>
                  <a:schemeClr val="tx1"/>
                </a:solidFill>
                <a:effectLst/>
                <a:latin typeface="+mn-lt"/>
                <a:ea typeface="+mn-ea"/>
                <a:cs typeface="+mn-cs"/>
              </a:rPr>
              <a:t>realised</a:t>
            </a:r>
            <a:r>
              <a:rPr lang="en-US" sz="1200" kern="1200" dirty="0" smtClean="0">
                <a:solidFill>
                  <a:schemeClr val="tx1"/>
                </a:solidFill>
                <a:effectLst/>
                <a:latin typeface="+mn-lt"/>
                <a:ea typeface="+mn-ea"/>
                <a:cs typeface="+mn-cs"/>
              </a:rPr>
              <a:t> that soldiers were dying needlessly from malnutrition, poor sanitation, and lack of activity. She strove to improve living conditions for the wounded troops, and kept meticulous records of the death toll in the hospitals as evidence of the importance of patient welfare.</a:t>
            </a:r>
          </a:p>
          <a:p>
            <a:r>
              <a:rPr lang="en-US" sz="1200" kern="1200" dirty="0" smtClean="0">
                <a:solidFill>
                  <a:schemeClr val="tx1"/>
                </a:solidFill>
                <a:effectLst/>
                <a:latin typeface="+mn-lt"/>
                <a:ea typeface="+mn-ea"/>
                <a:cs typeface="+mn-cs"/>
              </a:rPr>
              <a:t>After the war, Nightingale returned to Great Britain and continued to fight for better conditions in hospitals. She created graphs, which are often described as </a:t>
            </a:r>
            <a:r>
              <a:rPr lang="en-US" sz="1200" i="1" kern="1200" dirty="0" smtClean="0">
                <a:solidFill>
                  <a:schemeClr val="tx1"/>
                </a:solidFill>
                <a:effectLst/>
                <a:latin typeface="+mn-lt"/>
                <a:ea typeface="+mn-ea"/>
                <a:cs typeface="+mn-cs"/>
              </a:rPr>
              <a:t>roses</a:t>
            </a:r>
            <a:r>
              <a:rPr lang="en-US" sz="1200" kern="1200" dirty="0" smtClean="0">
                <a:solidFill>
                  <a:schemeClr val="tx1"/>
                </a:solidFill>
                <a:effectLst/>
                <a:latin typeface="+mn-lt"/>
                <a:ea typeface="+mn-ea"/>
                <a:cs typeface="+mn-cs"/>
              </a:rPr>
              <a:t> or </a:t>
            </a:r>
            <a:r>
              <a:rPr lang="en-US" sz="1200" i="1" kern="1200" dirty="0" smtClean="0">
                <a:solidFill>
                  <a:schemeClr val="tx1"/>
                </a:solidFill>
                <a:effectLst/>
                <a:latin typeface="+mn-lt"/>
                <a:ea typeface="+mn-ea"/>
                <a:cs typeface="+mn-cs"/>
              </a:rPr>
              <a:t>coxcombs</a:t>
            </a:r>
            <a:r>
              <a:rPr lang="en-US" sz="1200" kern="1200" dirty="0" smtClean="0">
                <a:solidFill>
                  <a:schemeClr val="tx1"/>
                </a:solidFill>
                <a:effectLst/>
                <a:latin typeface="+mn-lt"/>
                <a:ea typeface="+mn-ea"/>
                <a:cs typeface="+mn-cs"/>
              </a:rPr>
              <a:t> (although she did not refer to them as such), to highlight the death toll from diseases above the death toll from wounds in the Crimean War. One of her original graphs is shown in the following image.</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36</a:t>
            </a:fld>
            <a:endParaRPr lang="en-US"/>
          </a:p>
        </p:txBody>
      </p:sp>
    </p:spTree>
    <p:extLst>
      <p:ext uri="{BB962C8B-B14F-4D97-AF65-F5344CB8AC3E}">
        <p14:creationId xmlns:p14="http://schemas.microsoft.com/office/powerpoint/2010/main" val="3755863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37</a:t>
            </a:fld>
            <a:endParaRPr lang="en-US"/>
          </a:p>
        </p:txBody>
      </p:sp>
    </p:spTree>
    <p:extLst>
      <p:ext uri="{BB962C8B-B14F-4D97-AF65-F5344CB8AC3E}">
        <p14:creationId xmlns:p14="http://schemas.microsoft.com/office/powerpoint/2010/main" val="914290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38</a:t>
            </a:fld>
            <a:endParaRPr lang="en-US"/>
          </a:p>
        </p:txBody>
      </p:sp>
    </p:spTree>
    <p:extLst>
      <p:ext uri="{BB962C8B-B14F-4D97-AF65-F5344CB8AC3E}">
        <p14:creationId xmlns:p14="http://schemas.microsoft.com/office/powerpoint/2010/main" val="1234098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39</a:t>
            </a:fld>
            <a:endParaRPr lang="en-US"/>
          </a:p>
        </p:txBody>
      </p:sp>
    </p:spTree>
    <p:extLst>
      <p:ext uri="{BB962C8B-B14F-4D97-AF65-F5344CB8AC3E}">
        <p14:creationId xmlns:p14="http://schemas.microsoft.com/office/powerpoint/2010/main" val="110256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Visualizations of GPS data</a:t>
            </a:r>
            <a:r>
              <a:rPr lang="en-US" baseline="0" dirty="0" smtClean="0"/>
              <a:t> from the Yellow Cab taxis in San Francisco. In these frame-by-frame maps of locations of cabs in the Bay Area, the city pulses like a beating heart.</a:t>
            </a:r>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4</a:t>
            </a:fld>
            <a:endParaRPr lang="en-US"/>
          </a:p>
        </p:txBody>
      </p:sp>
    </p:spTree>
    <p:extLst>
      <p:ext uri="{BB962C8B-B14F-4D97-AF65-F5344CB8AC3E}">
        <p14:creationId xmlns:p14="http://schemas.microsoft.com/office/powerpoint/2010/main" val="2504562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Jacques </a:t>
            </a:r>
            <a:r>
              <a:rPr lang="en-US" sz="1200" b="1" kern="1200" dirty="0" err="1" smtClean="0">
                <a:solidFill>
                  <a:schemeClr val="tx1"/>
                </a:solidFill>
                <a:effectLst/>
                <a:latin typeface="+mn-lt"/>
                <a:ea typeface="+mn-ea"/>
                <a:cs typeface="+mn-cs"/>
              </a:rPr>
              <a:t>Bertin</a:t>
            </a:r>
            <a:r>
              <a:rPr lang="en-US" sz="1200" kern="1200" dirty="0" smtClean="0">
                <a:solidFill>
                  <a:schemeClr val="tx1"/>
                </a:solidFill>
                <a:effectLst/>
                <a:latin typeface="+mn-lt"/>
                <a:ea typeface="+mn-ea"/>
                <a:cs typeface="+mn-cs"/>
              </a:rPr>
              <a:t> (27 July 1918 – 3 May 2010</a:t>
            </a:r>
            <a:r>
              <a:rPr lang="en-US" sz="1200" u="sng" kern="1200" baseline="30000" dirty="0" smtClean="0">
                <a:solidFill>
                  <a:schemeClr val="tx1"/>
                </a:solidFill>
                <a:effectLst/>
                <a:latin typeface="+mn-lt"/>
                <a:ea typeface="+mn-ea"/>
                <a:cs typeface="+mn-cs"/>
                <a:hlinkClick r:id="rId3"/>
              </a:rPr>
              <a:t>[1]</a:t>
            </a:r>
            <a:r>
              <a:rPr lang="en-US" sz="1200" kern="1200" dirty="0" smtClean="0">
                <a:solidFill>
                  <a:schemeClr val="tx1"/>
                </a:solidFill>
                <a:effectLst/>
                <a:latin typeface="+mn-lt"/>
                <a:ea typeface="+mn-ea"/>
                <a:cs typeface="+mn-cs"/>
              </a:rPr>
              <a:t>) was a French </a:t>
            </a:r>
            <a:r>
              <a:rPr lang="en-US" sz="1200" u="sng" kern="1200" dirty="0" smtClean="0">
                <a:solidFill>
                  <a:schemeClr val="tx1"/>
                </a:solidFill>
                <a:effectLst/>
                <a:latin typeface="+mn-lt"/>
                <a:ea typeface="+mn-ea"/>
                <a:cs typeface="+mn-cs"/>
                <a:hlinkClick r:id="rId4" tooltip="Cartographer"/>
              </a:rPr>
              <a:t>cartographer</a:t>
            </a:r>
            <a:r>
              <a:rPr lang="en-US" sz="1200" kern="1200" dirty="0" smtClean="0">
                <a:solidFill>
                  <a:schemeClr val="tx1"/>
                </a:solidFill>
                <a:effectLst/>
                <a:latin typeface="+mn-lt"/>
                <a:ea typeface="+mn-ea"/>
                <a:cs typeface="+mn-cs"/>
              </a:rPr>
              <a:t> and theorist, known from his book </a:t>
            </a:r>
            <a:r>
              <a:rPr lang="en-US" sz="1200" i="1" kern="1200" dirty="0" err="1" smtClean="0">
                <a:solidFill>
                  <a:schemeClr val="tx1"/>
                </a:solidFill>
                <a:effectLst/>
                <a:latin typeface="+mn-lt"/>
                <a:ea typeface="+mn-ea"/>
                <a:cs typeface="+mn-cs"/>
              </a:rPr>
              <a:t>Semiologie</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Graphique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Semiology of Graphics</a:t>
            </a:r>
            <a:r>
              <a:rPr lang="en-US" sz="1200" kern="1200" dirty="0" smtClean="0">
                <a:solidFill>
                  <a:schemeClr val="tx1"/>
                </a:solidFill>
                <a:effectLst/>
                <a:latin typeface="+mn-lt"/>
                <a:ea typeface="+mn-ea"/>
                <a:cs typeface="+mn-cs"/>
              </a:rPr>
              <a:t>), published in 1967. This monumental work, based on his experience as a cartographer and geographer, represents the first and widest intent to provide a theoretical foundation to </a:t>
            </a:r>
            <a:r>
              <a:rPr lang="en-US" sz="1200" u="sng" kern="1200" dirty="0" smtClean="0">
                <a:solidFill>
                  <a:schemeClr val="tx1"/>
                </a:solidFill>
                <a:effectLst/>
                <a:latin typeface="+mn-lt"/>
                <a:ea typeface="+mn-ea"/>
                <a:cs typeface="+mn-cs"/>
                <a:hlinkClick r:id="rId5" tooltip="Information Visualization"/>
              </a:rPr>
              <a:t>Information Visualization</a:t>
            </a:r>
            <a:r>
              <a:rPr lang="en-US" sz="1200" kern="1200" dirty="0" smtClean="0">
                <a:solidFill>
                  <a:schemeClr val="tx1"/>
                </a:solidFill>
                <a:effectLst/>
                <a:latin typeface="+mn-lt"/>
                <a:ea typeface="+mn-ea"/>
                <a:cs typeface="+mn-cs"/>
              </a:rPr>
              <a:t>.</a:t>
            </a:r>
            <a:r>
              <a:rPr lang="en-US" sz="1200" u="sng" kern="1200" baseline="30000" dirty="0" smtClean="0">
                <a:solidFill>
                  <a:schemeClr val="tx1"/>
                </a:solidFill>
                <a:effectLst/>
                <a:latin typeface="+mn-lt"/>
                <a:ea typeface="+mn-ea"/>
                <a:cs typeface="+mn-cs"/>
                <a:hlinkClick r:id="rId6"/>
              </a:rPr>
              <a:t>[2]</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40</a:t>
            </a:fld>
            <a:endParaRPr lang="en-US"/>
          </a:p>
        </p:txBody>
      </p:sp>
    </p:spTree>
    <p:extLst>
      <p:ext uri="{BB962C8B-B14F-4D97-AF65-F5344CB8AC3E}">
        <p14:creationId xmlns:p14="http://schemas.microsoft.com/office/powerpoint/2010/main" val="535657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41</a:t>
            </a:fld>
            <a:endParaRPr lang="en-US"/>
          </a:p>
        </p:txBody>
      </p:sp>
    </p:spTree>
    <p:extLst>
      <p:ext uri="{BB962C8B-B14F-4D97-AF65-F5344CB8AC3E}">
        <p14:creationId xmlns:p14="http://schemas.microsoft.com/office/powerpoint/2010/main" val="111866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42</a:t>
            </a:fld>
            <a:endParaRPr lang="en-US"/>
          </a:p>
        </p:txBody>
      </p:sp>
    </p:spTree>
    <p:extLst>
      <p:ext uri="{BB962C8B-B14F-4D97-AF65-F5344CB8AC3E}">
        <p14:creationId xmlns:p14="http://schemas.microsoft.com/office/powerpoint/2010/main" val="109274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43</a:t>
            </a:fld>
            <a:endParaRPr lang="en-US"/>
          </a:p>
        </p:txBody>
      </p:sp>
    </p:spTree>
    <p:extLst>
      <p:ext uri="{BB962C8B-B14F-4D97-AF65-F5344CB8AC3E}">
        <p14:creationId xmlns:p14="http://schemas.microsoft.com/office/powerpoint/2010/main" val="512881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44</a:t>
            </a:fld>
            <a:endParaRPr lang="en-US"/>
          </a:p>
        </p:txBody>
      </p:sp>
    </p:spTree>
    <p:extLst>
      <p:ext uri="{BB962C8B-B14F-4D97-AF65-F5344CB8AC3E}">
        <p14:creationId xmlns:p14="http://schemas.microsoft.com/office/powerpoint/2010/main" val="21465034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45</a:t>
            </a:fld>
            <a:endParaRPr lang="en-US"/>
          </a:p>
        </p:txBody>
      </p:sp>
    </p:spTree>
    <p:extLst>
      <p:ext uri="{BB962C8B-B14F-4D97-AF65-F5344CB8AC3E}">
        <p14:creationId xmlns:p14="http://schemas.microsoft.com/office/powerpoint/2010/main" val="706135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Steven's Power Law is a psychophysical concept that states the the strength of a physical stimulus is proportional to the sensation that is perceived by the recipient. The magnitude of the sensation increases in a predictable and proportional manner to the strength of the stimulus. This can be measured using a variety of stimuli including light brightness, auditory volume, vibration, temperature, taste, and smell.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Steven's Power Law essentially states that as a stimulus increases in magnitude (a room growing increasingly warmer) it will increase the sensation of the stimulus proportionally (you're not cold any more, you're getting a little warm and remove a sweater, you start sweating and growing uncomfortable).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46</a:t>
            </a:fld>
            <a:endParaRPr lang="en-US"/>
          </a:p>
        </p:txBody>
      </p:sp>
    </p:spTree>
    <p:extLst>
      <p:ext uri="{BB962C8B-B14F-4D97-AF65-F5344CB8AC3E}">
        <p14:creationId xmlns:p14="http://schemas.microsoft.com/office/powerpoint/2010/main" val="1993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47</a:t>
            </a:fld>
            <a:endParaRPr lang="en-US"/>
          </a:p>
        </p:txBody>
      </p:sp>
    </p:spTree>
    <p:extLst>
      <p:ext uri="{BB962C8B-B14F-4D97-AF65-F5344CB8AC3E}">
        <p14:creationId xmlns:p14="http://schemas.microsoft.com/office/powerpoint/2010/main" val="1019320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48</a:t>
            </a:fld>
            <a:endParaRPr lang="en-US"/>
          </a:p>
        </p:txBody>
      </p:sp>
    </p:spTree>
    <p:extLst>
      <p:ext uri="{BB962C8B-B14F-4D97-AF65-F5344CB8AC3E}">
        <p14:creationId xmlns:p14="http://schemas.microsoft.com/office/powerpoint/2010/main" val="1236389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49</a:t>
            </a:fld>
            <a:endParaRPr lang="en-US"/>
          </a:p>
        </p:txBody>
      </p:sp>
    </p:spTree>
    <p:extLst>
      <p:ext uri="{BB962C8B-B14F-4D97-AF65-F5344CB8AC3E}">
        <p14:creationId xmlns:p14="http://schemas.microsoft.com/office/powerpoint/2010/main" val="94820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a:t>
            </a:fld>
            <a:endParaRPr lang="en-US"/>
          </a:p>
        </p:txBody>
      </p:sp>
    </p:spTree>
    <p:extLst>
      <p:ext uri="{BB962C8B-B14F-4D97-AF65-F5344CB8AC3E}">
        <p14:creationId xmlns:p14="http://schemas.microsoft.com/office/powerpoint/2010/main" val="1939605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50</a:t>
            </a:fld>
            <a:endParaRPr lang="en-US"/>
          </a:p>
        </p:txBody>
      </p:sp>
    </p:spTree>
    <p:extLst>
      <p:ext uri="{BB962C8B-B14F-4D97-AF65-F5344CB8AC3E}">
        <p14:creationId xmlns:p14="http://schemas.microsoft.com/office/powerpoint/2010/main" val="8887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51</a:t>
            </a:fld>
            <a:endParaRPr lang="en-US"/>
          </a:p>
        </p:txBody>
      </p:sp>
    </p:spTree>
    <p:extLst>
      <p:ext uri="{BB962C8B-B14F-4D97-AF65-F5344CB8AC3E}">
        <p14:creationId xmlns:p14="http://schemas.microsoft.com/office/powerpoint/2010/main" val="1192664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52</a:t>
            </a:fld>
            <a:endParaRPr lang="en-US"/>
          </a:p>
        </p:txBody>
      </p:sp>
    </p:spTree>
    <p:extLst>
      <p:ext uri="{BB962C8B-B14F-4D97-AF65-F5344CB8AC3E}">
        <p14:creationId xmlns:p14="http://schemas.microsoft.com/office/powerpoint/2010/main" val="4971004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53</a:t>
            </a:fld>
            <a:endParaRPr lang="en-US"/>
          </a:p>
        </p:txBody>
      </p:sp>
    </p:spTree>
    <p:extLst>
      <p:ext uri="{BB962C8B-B14F-4D97-AF65-F5344CB8AC3E}">
        <p14:creationId xmlns:p14="http://schemas.microsoft.com/office/powerpoint/2010/main" val="10557082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54</a:t>
            </a:fld>
            <a:endParaRPr lang="en-US"/>
          </a:p>
        </p:txBody>
      </p:sp>
    </p:spTree>
    <p:extLst>
      <p:ext uri="{BB962C8B-B14F-4D97-AF65-F5344CB8AC3E}">
        <p14:creationId xmlns:p14="http://schemas.microsoft.com/office/powerpoint/2010/main" val="778666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55</a:t>
            </a:fld>
            <a:endParaRPr lang="en-US"/>
          </a:p>
        </p:txBody>
      </p:sp>
    </p:spTree>
    <p:extLst>
      <p:ext uri="{BB962C8B-B14F-4D97-AF65-F5344CB8AC3E}">
        <p14:creationId xmlns:p14="http://schemas.microsoft.com/office/powerpoint/2010/main" val="27808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6</a:t>
            </a:fld>
            <a:endParaRPr lang="en-US"/>
          </a:p>
        </p:txBody>
      </p:sp>
    </p:spTree>
    <p:extLst>
      <p:ext uri="{BB962C8B-B14F-4D97-AF65-F5344CB8AC3E}">
        <p14:creationId xmlns:p14="http://schemas.microsoft.com/office/powerpoint/2010/main" val="142818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IBM's </a:t>
            </a:r>
            <a:r>
              <a:rPr lang="en-US" sz="1200" b="1" kern="1200" dirty="0" smtClean="0">
                <a:solidFill>
                  <a:schemeClr val="tx1"/>
                </a:solidFill>
                <a:effectLst/>
                <a:latin typeface="+mn-lt"/>
                <a:ea typeface="+mn-ea"/>
                <a:cs typeface="+mn-cs"/>
              </a:rPr>
              <a:t>History Flow tool</a:t>
            </a:r>
            <a:r>
              <a:rPr lang="en-US" sz="1200" kern="1200" dirty="0" smtClean="0">
                <a:solidFill>
                  <a:schemeClr val="tx1"/>
                </a:solidFill>
                <a:effectLst/>
                <a:latin typeface="+mn-lt"/>
                <a:ea typeface="+mn-ea"/>
                <a:cs typeface="+mn-cs"/>
              </a:rPr>
              <a:t> is a visualization tool for a time-sequence of snapshots of a document in various stages of its creation. The tool supports tracking contributions to the article by different users, and can identify which parts of a document have remained unchanged over the course of many full-document revisions.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image below is the diagram for the article on abortion. The black gashes show points where the article has been deleted and replaced with offensive comments. This type of vandalism turns out to be common on controversial articles</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7</a:t>
            </a:fld>
            <a:endParaRPr lang="en-US"/>
          </a:p>
        </p:txBody>
      </p:sp>
    </p:spTree>
    <p:extLst>
      <p:ext uri="{BB962C8B-B14F-4D97-AF65-F5344CB8AC3E}">
        <p14:creationId xmlns:p14="http://schemas.microsoft.com/office/powerpoint/2010/main" val="230326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History Flow - Chocolate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colorful history flow diagrams take a lengthy edit history and turn it into a picture. The image above, for instance, shows the history of the Wikipedia article on chocolate. What jumps out? The zigzag pattern at the right. It turns out that this is an argument over whether a certain type of chocolate surrealist sculpture exists or not.</a:t>
            </a:r>
          </a:p>
          <a:p>
            <a:endParaRPr lang="en-US" dirty="0"/>
          </a:p>
        </p:txBody>
      </p:sp>
      <p:sp>
        <p:nvSpPr>
          <p:cNvPr id="4" name="Slide Number Placeholder 3"/>
          <p:cNvSpPr>
            <a:spLocks noGrp="1"/>
          </p:cNvSpPr>
          <p:nvPr>
            <p:ph type="sldNum" sz="quarter" idx="10"/>
          </p:nvPr>
        </p:nvSpPr>
        <p:spPr/>
        <p:txBody>
          <a:bodyPr/>
          <a:lstStyle/>
          <a:p>
            <a:fld id="{FAD9B979-EC14-164E-B6CB-F88127C725A7}" type="slidenum">
              <a:rPr lang="en-US" smtClean="0"/>
              <a:t>8</a:t>
            </a:fld>
            <a:endParaRPr lang="en-US"/>
          </a:p>
        </p:txBody>
      </p:sp>
    </p:spTree>
    <p:extLst>
      <p:ext uri="{BB962C8B-B14F-4D97-AF65-F5344CB8AC3E}">
        <p14:creationId xmlns:p14="http://schemas.microsoft.com/office/powerpoint/2010/main" val="240980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9B979-EC14-164E-B6CB-F88127C725A7}" type="slidenum">
              <a:rPr lang="en-US" smtClean="0"/>
              <a:t>9</a:t>
            </a:fld>
            <a:endParaRPr lang="en-US"/>
          </a:p>
        </p:txBody>
      </p:sp>
    </p:spTree>
    <p:extLst>
      <p:ext uri="{BB962C8B-B14F-4D97-AF65-F5344CB8AC3E}">
        <p14:creationId xmlns:p14="http://schemas.microsoft.com/office/powerpoint/2010/main" val="160512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j4JOjcDFtBE" TargetMode="External"/><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j4JOjcDFtBE" TargetMode="External"/><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3.emf"/></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5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2-28 at 8.36.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54" y="608694"/>
            <a:ext cx="8817264" cy="5016500"/>
          </a:xfrm>
          <a:prstGeom prst="rect">
            <a:avLst/>
          </a:prstGeom>
        </p:spPr>
      </p:pic>
    </p:spTree>
    <p:extLst>
      <p:ext uri="{BB962C8B-B14F-4D97-AF65-F5344CB8AC3E}">
        <p14:creationId xmlns:p14="http://schemas.microsoft.com/office/powerpoint/2010/main" val="316906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5244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2168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2219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001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044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433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59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5076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776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0739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0137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1-02 at 8.22.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82" y="787922"/>
            <a:ext cx="8442923" cy="5195645"/>
          </a:xfrm>
          <a:prstGeom prst="rect">
            <a:avLst/>
          </a:prstGeom>
        </p:spPr>
      </p:pic>
    </p:spTree>
    <p:extLst>
      <p:ext uri="{BB962C8B-B14F-4D97-AF65-F5344CB8AC3E}">
        <p14:creationId xmlns:p14="http://schemas.microsoft.com/office/powerpoint/2010/main" val="520010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36130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49775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79616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2638" y="5599416"/>
            <a:ext cx="6575461" cy="369332"/>
          </a:xfrm>
          <a:prstGeom prst="rect">
            <a:avLst/>
          </a:prstGeom>
          <a:noFill/>
        </p:spPr>
        <p:txBody>
          <a:bodyPr wrap="square" rtlCol="0">
            <a:spAutoFit/>
          </a:bodyPr>
          <a:lstStyle/>
          <a:p>
            <a:r>
              <a:rPr lang="en-US" dirty="0" smtClean="0">
                <a:hlinkClick r:id="rId3"/>
              </a:rPr>
              <a:t>https://www.youtube.com/watch?v=j4JOjcDFtBE</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12" y="322793"/>
            <a:ext cx="8501867" cy="4609691"/>
          </a:xfrm>
          <a:prstGeom prst="rect">
            <a:avLst/>
          </a:prstGeom>
        </p:spPr>
      </p:pic>
    </p:spTree>
    <p:extLst>
      <p:ext uri="{BB962C8B-B14F-4D97-AF65-F5344CB8AC3E}">
        <p14:creationId xmlns:p14="http://schemas.microsoft.com/office/powerpoint/2010/main" val="1510575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736094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51386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10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4528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31752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87175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65729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0510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5698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7749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5807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8734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70944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60505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70683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049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9071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0708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4527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00063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45520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Screen Shot 2018-01-02 at 8.34.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868" y="4308683"/>
            <a:ext cx="5618358" cy="2259234"/>
          </a:xfrm>
          <a:prstGeom prst="rect">
            <a:avLst/>
          </a:prstGeom>
        </p:spPr>
      </p:pic>
    </p:spTree>
    <p:extLst>
      <p:ext uri="{BB962C8B-B14F-4D97-AF65-F5344CB8AC3E}">
        <p14:creationId xmlns:p14="http://schemas.microsoft.com/office/powerpoint/2010/main" val="1713519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86439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9198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4473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51957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9870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11446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7382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5268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57423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2803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5517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Iowa Pig Visualization</a:t>
            </a:r>
            <a:endParaRPr lang="en-US" dirty="0"/>
          </a:p>
        </p:txBody>
      </p:sp>
      <p:sp>
        <p:nvSpPr>
          <p:cNvPr id="3" name="Content Placeholder 2"/>
          <p:cNvSpPr>
            <a:spLocks noGrp="1"/>
          </p:cNvSpPr>
          <p:nvPr>
            <p:ph idx="1"/>
          </p:nvPr>
        </p:nvSpPr>
        <p:spPr>
          <a:xfrm>
            <a:off x="457200" y="1600200"/>
            <a:ext cx="8378472" cy="4525963"/>
          </a:xfrm>
        </p:spPr>
        <p:txBody>
          <a:bodyPr/>
          <a:lstStyle/>
          <a:p>
            <a:r>
              <a:rPr lang="en-US" dirty="0" smtClean="0"/>
              <a:t>Must be hand drawn (The entire visualization!)</a:t>
            </a:r>
          </a:p>
          <a:p>
            <a:r>
              <a:rPr lang="en-US" dirty="0" smtClean="0"/>
              <a:t>8.5X11 Sheet of paper</a:t>
            </a:r>
          </a:p>
          <a:p>
            <a:r>
              <a:rPr lang="en-US" dirty="0" smtClean="0"/>
              <a:t>Must represent the data from the 2012 Census</a:t>
            </a:r>
          </a:p>
          <a:p>
            <a:r>
              <a:rPr lang="en-US" dirty="0" smtClean="0"/>
              <a:t>We will critique and vote as a class</a:t>
            </a:r>
            <a:endParaRPr lang="en-US" dirty="0"/>
          </a:p>
        </p:txBody>
      </p:sp>
    </p:spTree>
    <p:extLst>
      <p:ext uri="{BB962C8B-B14F-4D97-AF65-F5344CB8AC3E}">
        <p14:creationId xmlns:p14="http://schemas.microsoft.com/office/powerpoint/2010/main" val="284822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542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9030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7967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ueOfVisualiza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4843631"/>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1492</TotalTime>
  <Words>1268</Words>
  <Application>Microsoft Macintosh PowerPoint</Application>
  <PresentationFormat>On-screen Show (4:3)</PresentationFormat>
  <Paragraphs>120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Calibri</vt:lpstr>
      <vt:lpstr>Arial</vt:lpstr>
      <vt:lpstr> Black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Iowa Pig Visualization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STMATH 493: Data Analysis and Visualization</dc:title>
  <dc:creator>Linda Simonsen</dc:creator>
  <cp:lastModifiedBy>Linda Simonsen</cp:lastModifiedBy>
  <cp:revision>14</cp:revision>
  <cp:lastPrinted>2018-01-02T18:55:17Z</cp:lastPrinted>
  <dcterms:created xsi:type="dcterms:W3CDTF">2017-12-28T16:32:52Z</dcterms:created>
  <dcterms:modified xsi:type="dcterms:W3CDTF">2018-01-02T18:56:41Z</dcterms:modified>
</cp:coreProperties>
</file>